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83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74790A-CA6F-8148-8B9D-81E46FDD427D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F6355-2D98-114C-8CB1-BDA6D282E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262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7F6355-2D98-114C-8CB1-BDA6D282E4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14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95052F-125D-4F1B-8AF8-3A01F58D7ECC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F3D2D73-ABBF-44E2-B7DC-9453D3BF47E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3.5 </a:t>
            </a:r>
            <a:br>
              <a:rPr lang="en-US" dirty="0"/>
            </a:br>
            <a:r>
              <a:rPr lang="en-US" dirty="0"/>
              <a:t>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6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median is the middle score of a data set. It is used on data sets with outliers and found by listing data from least to greatest, and the middle item is the median.</a:t>
            </a:r>
          </a:p>
        </p:txBody>
      </p:sp>
    </p:spTree>
    <p:extLst>
      <p:ext uri="{BB962C8B-B14F-4D97-AF65-F5344CB8AC3E}">
        <p14:creationId xmlns:p14="http://schemas.microsoft.com/office/powerpoint/2010/main" val="385032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median of the following set of test scores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61 72 88 77 83 91 80 98 87 96 99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8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First, put the numbers in order of lowest to highest.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61 72 77 80 83 87 88 91 96 98 99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Now, find the middle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median is 87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Now, find the middle score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648011" cy="1123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967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median and mean of the data set.</a:t>
            </a:r>
          </a:p>
          <a:p>
            <a:pPr marL="0" indent="0">
              <a:buNone/>
            </a:pPr>
            <a:r>
              <a:rPr lang="en-US" dirty="0"/>
              <a:t>8, 7, 12, 14, 8, 9, 11, 13, 18, 21, 23, 29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8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 Put the number in order of lowest to highest.</a:t>
            </a:r>
          </a:p>
          <a:p>
            <a:pPr marL="0" indent="0">
              <a:buNone/>
            </a:pPr>
            <a:r>
              <a:rPr lang="en-US" dirty="0"/>
              <a:t>7, 8, 8, 9, 11, 12, 13, 14, 18, 21, 23, 29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Since there is an even number of score, you will average the middle to scores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Now, find the mean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949427"/>
              </p:ext>
            </p:extLst>
          </p:nvPr>
        </p:nvGraphicFramePr>
        <p:xfrm>
          <a:off x="533400" y="3657600"/>
          <a:ext cx="363181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1841500" imgH="393700" progId="Equation.3">
                  <p:embed/>
                </p:oleObj>
              </mc:Choice>
              <mc:Fallback>
                <p:oleObj name="Equation" r:id="rId3" imgW="18415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657600"/>
                        <a:ext cx="3631813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5492064"/>
              </p:ext>
            </p:extLst>
          </p:nvPr>
        </p:nvGraphicFramePr>
        <p:xfrm>
          <a:off x="722890" y="5410200"/>
          <a:ext cx="7698219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5" imgW="3974760" imgH="393480" progId="Equation.3">
                  <p:embed/>
                </p:oleObj>
              </mc:Choice>
              <mc:Fallback>
                <p:oleObj name="Equation" r:id="rId5" imgW="397476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890" y="5410200"/>
                        <a:ext cx="7698219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583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dirty="0"/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mode is the most frequent score. A data set could have:</a:t>
            </a:r>
          </a:p>
          <a:p>
            <a:pPr marL="0" indent="0">
              <a:buNone/>
            </a:pPr>
            <a:r>
              <a:rPr lang="en-US" dirty="0"/>
              <a:t>(1) no mode, for instance, a set of </a:t>
            </a:r>
          </a:p>
          <a:p>
            <a:pPr marL="0" indent="0" algn="ctr">
              <a:buNone/>
            </a:pPr>
            <a:r>
              <a:rPr lang="en-US" dirty="0"/>
              <a:t>1,2,3,4,5,6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(2) One mode, for instance, a set of </a:t>
            </a:r>
          </a:p>
          <a:p>
            <a:pPr marL="0" indent="0" algn="ctr">
              <a:buNone/>
            </a:pPr>
            <a:r>
              <a:rPr lang="en-US" dirty="0"/>
              <a:t>1,2,2,2,3,4,5,6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Mode can be used on categorical data set. For example, in a Math114 class, the eye color of students:</a:t>
            </a:r>
          </a:p>
          <a:p>
            <a:pPr marL="0" indent="0">
              <a:buNone/>
            </a:pPr>
            <a:r>
              <a:rPr lang="en-US" dirty="0"/>
              <a:t>Dark Eyes: 25</a:t>
            </a:r>
          </a:p>
          <a:p>
            <a:pPr marL="0" indent="0">
              <a:buNone/>
            </a:pPr>
            <a:r>
              <a:rPr lang="en-US" dirty="0"/>
              <a:t>Blue eyes:5</a:t>
            </a:r>
          </a:p>
          <a:p>
            <a:pPr marL="0" indent="0">
              <a:buNone/>
            </a:pPr>
            <a:r>
              <a:rPr lang="en-US" dirty="0"/>
              <a:t>Green eyes:8</a:t>
            </a:r>
          </a:p>
          <a:p>
            <a:pPr marL="0" indent="0">
              <a:buNone/>
            </a:pPr>
            <a:r>
              <a:rPr lang="en-US" dirty="0"/>
              <a:t>Then the mode is “Dark eyes”</a:t>
            </a:r>
          </a:p>
        </p:txBody>
      </p:sp>
    </p:spTree>
    <p:extLst>
      <p:ext uri="{BB962C8B-B14F-4D97-AF65-F5344CB8AC3E}">
        <p14:creationId xmlns:p14="http://schemas.microsoft.com/office/powerpoint/2010/main" val="4021020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mean, median, and mode of the data set.</a:t>
            </a:r>
          </a:p>
          <a:p>
            <a:pPr marL="0" indent="0">
              <a:buNone/>
            </a:pPr>
            <a:r>
              <a:rPr lang="en-US" dirty="0"/>
              <a:t>10, 11, 14, 10, 9, 10, 14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47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Mean: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Median: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9, 10, 10, 10, 11, 14, 14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Median = 14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dirty="0">
                <a:solidFill>
                  <a:srgbClr val="FF0000"/>
                </a:solidFill>
              </a:rPr>
              <a:t>Mode: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 occurs the most (3 times)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Mode = 10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4481868"/>
              </p:ext>
            </p:extLst>
          </p:nvPr>
        </p:nvGraphicFramePr>
        <p:xfrm>
          <a:off x="838200" y="1828800"/>
          <a:ext cx="5035192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2717640" imgH="393480" progId="Equation.3">
                  <p:embed/>
                </p:oleObj>
              </mc:Choice>
              <mc:Fallback>
                <p:oleObj name="Equation" r:id="rId3" imgW="27176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8800"/>
                        <a:ext cx="5035192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267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Find the mean and median of the following set of home values in a given neighborhood.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$ 120,000</a:t>
            </a:r>
          </a:p>
          <a:p>
            <a:pPr marL="0" indent="0">
              <a:buNone/>
            </a:pPr>
            <a:r>
              <a:rPr lang="en-US" sz="2000" dirty="0"/>
              <a:t>$ 145,000</a:t>
            </a:r>
          </a:p>
          <a:p>
            <a:pPr marL="0" indent="0">
              <a:buNone/>
            </a:pPr>
            <a:r>
              <a:rPr lang="en-US" sz="2000" dirty="0"/>
              <a:t>$ 130,000</a:t>
            </a:r>
          </a:p>
          <a:p>
            <a:pPr marL="0" indent="0">
              <a:buNone/>
            </a:pPr>
            <a:r>
              <a:rPr lang="en-US" sz="2000" dirty="0"/>
              <a:t>$ 695,000</a:t>
            </a:r>
          </a:p>
          <a:p>
            <a:pPr marL="0" indent="0">
              <a:buNone/>
            </a:pPr>
            <a:r>
              <a:rPr lang="en-US" sz="2000" dirty="0"/>
              <a:t>$ 100,000</a:t>
            </a:r>
          </a:p>
          <a:p>
            <a:pPr marL="0" indent="0">
              <a:buNone/>
            </a:pPr>
            <a:r>
              <a:rPr lang="en-US" sz="2000" dirty="0"/>
              <a:t>$ 100,000</a:t>
            </a:r>
          </a:p>
          <a:p>
            <a:pPr marL="0" indent="0">
              <a:buNone/>
            </a:pPr>
            <a:r>
              <a:rPr lang="en-US" sz="2000" dirty="0"/>
              <a:t>$ 120,000</a:t>
            </a:r>
          </a:p>
          <a:p>
            <a:pPr marL="0" indent="0">
              <a:buNone/>
            </a:pPr>
            <a:r>
              <a:rPr lang="en-US" sz="2000" dirty="0"/>
              <a:t>$ 140,000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70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828800"/>
                <a:ext cx="8534400" cy="464820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Mean: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3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3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300" dirty="0"/>
                            <m:t>120,000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145,000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130,000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b="0" i="0" dirty="0" smtClean="0"/>
                            <m:t>695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100,000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100,000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120,000</m:t>
                          </m:r>
                          <m:r>
                            <m:rPr>
                              <m:nor/>
                            </m:rPr>
                            <a:rPr lang="en-US" sz="2300" b="0" dirty="0" smtClean="0"/>
                            <m:t>+</m:t>
                          </m:r>
                          <m:r>
                            <m:rPr>
                              <m:nor/>
                            </m:rPr>
                            <a:rPr lang="en-US" sz="2300" dirty="0"/>
                            <m:t>140,000 </m:t>
                          </m:r>
                        </m:num>
                        <m:den>
                          <m:r>
                            <a:rPr lang="en-US" sz="2300" b="0" i="1" dirty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300" i="1" dirty="0"/>
              </a:p>
              <a:p>
                <a:pPr marL="0" indent="0">
                  <a:buNone/>
                </a:pPr>
                <a:endParaRPr lang="en-US" sz="2300" i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3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300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sz="23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3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300" b="0" i="1" smtClean="0">
                              <a:latin typeface="Cambria Math"/>
                            </a:rPr>
                            <m:t>1550000</m:t>
                          </m:r>
                        </m:num>
                        <m:den>
                          <m:r>
                            <a:rPr lang="en-US" sz="23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2300" b="0" i="1" smtClean="0">
                          <a:latin typeface="Cambria Math"/>
                        </a:rPr>
                        <m:t>=$193,750</m:t>
                      </m:r>
                    </m:oMath>
                  </m:oMathPara>
                </a14:m>
                <a:endParaRPr lang="en-US" sz="2300" i="1" dirty="0"/>
              </a:p>
              <a:p>
                <a:pPr marL="0" indent="0">
                  <a:buNone/>
                </a:pPr>
                <a:endParaRPr lang="en-US" sz="2300" dirty="0"/>
              </a:p>
              <a:p>
                <a:pPr marL="0" indent="0">
                  <a:buNone/>
                </a:pPr>
                <a:endParaRPr lang="en-US" sz="2300" dirty="0"/>
              </a:p>
              <a:p>
                <a:pPr marL="0" indent="0">
                  <a:buNone/>
                </a:pPr>
                <a:r>
                  <a:rPr lang="en-US" sz="2300" dirty="0"/>
                  <a:t>The mean is effected (skewed) by the value of $695,000 which is an outlier.</a:t>
                </a:r>
              </a:p>
              <a:p>
                <a:pPr marL="0" indent="0">
                  <a:buNone/>
                </a:pPr>
                <a:endParaRPr lang="en-US" sz="23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828800"/>
                <a:ext cx="8534400" cy="4648200"/>
              </a:xfrm>
              <a:blipFill rotWithShape="0">
                <a:blip r:embed="rId2"/>
                <a:stretch>
                  <a:fillRect l="-571" t="-1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939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Measures of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Mean</a:t>
            </a:r>
          </a:p>
          <a:p>
            <a:r>
              <a:rPr lang="en-US" dirty="0"/>
              <a:t>Median</a:t>
            </a:r>
          </a:p>
          <a:p>
            <a:r>
              <a:rPr lang="en-US" dirty="0"/>
              <a:t>Mode</a:t>
            </a:r>
          </a:p>
        </p:txBody>
      </p:sp>
    </p:spTree>
    <p:extLst>
      <p:ext uri="{BB962C8B-B14F-4D97-AF65-F5344CB8AC3E}">
        <p14:creationId xmlns:p14="http://schemas.microsoft.com/office/powerpoint/2010/main" val="17822203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dirty="0"/>
                  <a:t>Median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$ 100,000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$ 100,000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$ 120,000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$ 120,000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$ 130,000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$ 140,000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$ 145,000</a:t>
                </a:r>
              </a:p>
              <a:p>
                <a:pPr marL="0" indent="0">
                  <a:buNone/>
                </a:pPr>
                <a:r>
                  <a:rPr lang="en-US" sz="2000" dirty="0"/>
                  <a:t>$ 695,000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𝑀𝑒𝑑𝑖𝑎𝑛</m:t>
                      </m:r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120,000+130,000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/>
                            </a:rPr>
                            <m:t>250,000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/>
                        </a:rPr>
                        <m:t>=$125,000</m:t>
                      </m:r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The median is typically less effected by outliers.</a:t>
                </a:r>
              </a:p>
              <a:p>
                <a:pPr marL="0" indent="0"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 rotWithShape="1">
                <a:blip r:embed="rId2"/>
                <a:stretch>
                  <a:fillRect l="-741" t="-1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2926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Find the mean, median, and mode of the data set of scores for 6</a:t>
            </a:r>
            <a:r>
              <a:rPr lang="en-US" sz="2000" baseline="30000" dirty="0"/>
              <a:t>th</a:t>
            </a:r>
            <a:r>
              <a:rPr lang="en-US" sz="2000" dirty="0"/>
              <a:t> grade spelling test. Which of the central tendency measure would be most fairly represent the class performance on the test?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83,33,80,82, 90, 90, 82, 86,90, 40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02844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/>
                  <a:t>Find the mean, median, and mode of the data set of scores for 6</a:t>
                </a:r>
                <a:r>
                  <a:rPr lang="en-US" sz="2000" baseline="30000" dirty="0"/>
                  <a:t>th</a:t>
                </a:r>
                <a:r>
                  <a:rPr lang="en-US" sz="2000" dirty="0"/>
                  <a:t> grade spelling test. Which of the central tendency measure would be most fairly represent the class performance on the test?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 algn="ctr">
                  <a:buNone/>
                </a:pPr>
                <a:r>
                  <a:rPr lang="en-US" sz="2000" dirty="0"/>
                  <a:t>83,33,80,82, 90, 90, 82, 86,90, 40 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Mean: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000" i="1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83</m:t>
                        </m:r>
                        <m:r>
                          <m:rPr>
                            <m:nor/>
                          </m:rPr>
                          <a:rPr lang="en-US" sz="2000" dirty="0"/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/>
                          <m:t>33+80+82+90+90+82+86+90+40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756</m:t>
                        </m:r>
                        <m:r>
                          <m:rPr>
                            <m:nor/>
                          </m:rPr>
                          <a:rPr lang="en-US" sz="2000" dirty="0"/>
                          <m:t> </m:t>
                        </m:r>
                      </m:num>
                      <m:den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US" sz="2000" dirty="0"/>
                  <a:t>-75.6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dirty="0"/>
                  <a:t>There is two outliers “30” and “40”, so the mean is not the best central tendency measure for this data set.</a:t>
                </a:r>
              </a:p>
              <a:p>
                <a:pPr marL="0" indent="0">
                  <a:buNone/>
                </a:pPr>
                <a:r>
                  <a:rPr lang="en-US" sz="2000" dirty="0"/>
                  <a:t>Median (middle): list the numbers from the smallest to the largest:</a:t>
                </a:r>
              </a:p>
              <a:p>
                <a:pPr marL="0" indent="0" algn="ctr">
                  <a:buNone/>
                </a:pPr>
                <a:r>
                  <a:rPr lang="en-US" sz="2000" dirty="0"/>
                  <a:t>33, 40, 80, 82, </a:t>
                </a:r>
                <a:r>
                  <a:rPr lang="en-US" sz="2000" dirty="0">
                    <a:solidFill>
                      <a:srgbClr val="FF0000"/>
                    </a:solidFill>
                  </a:rPr>
                  <a:t>82,83</a:t>
                </a:r>
                <a:r>
                  <a:rPr lang="en-US" sz="2000" dirty="0"/>
                  <a:t>,86,90,90,90</a:t>
                </a:r>
              </a:p>
              <a:p>
                <a:pPr marL="0" indent="0">
                  <a:buNone/>
                </a:pPr>
                <a:r>
                  <a:rPr lang="en-US" sz="2000" dirty="0"/>
                  <a:t>So the median is (82+83)/2=82.5 </a:t>
                </a:r>
              </a:p>
              <a:p>
                <a:pPr marL="0" indent="0">
                  <a:buNone/>
                </a:pPr>
                <a:r>
                  <a:rPr lang="en-US" sz="2000" dirty="0"/>
                  <a:t>Mode: 90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5334000"/>
              </a:xfrm>
              <a:blipFill>
                <a:blip r:embed="rId2"/>
                <a:stretch>
                  <a:fillRect l="-772" t="-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63520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dirty="0"/>
              <a:t>Solution to Example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We can see that the mean value is 75.6, although the majority values are 80 and up. The two outliers 33 and 40 have significantly lowered the calculation of the mean.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At the same time, the number 90 is the highest value and as such is not a good representative of the data set. So the best central tendency measure is median 82.5 </a:t>
            </a:r>
          </a:p>
        </p:txBody>
      </p:sp>
    </p:spTree>
    <p:extLst>
      <p:ext uri="{BB962C8B-B14F-4D97-AF65-F5344CB8AC3E}">
        <p14:creationId xmlns:p14="http://schemas.microsoft.com/office/powerpoint/2010/main" val="83183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Mean (Average)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The mean is the average score of a set of data, if no outliers exist in a data set.</a:t>
            </a:r>
          </a:p>
          <a:p>
            <a:r>
              <a:rPr lang="en-US" dirty="0"/>
              <a:t>Formula to find the mean of a set of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611879"/>
              </p:ext>
            </p:extLst>
          </p:nvPr>
        </p:nvGraphicFramePr>
        <p:xfrm>
          <a:off x="1143001" y="2096132"/>
          <a:ext cx="6172200" cy="4228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2311200" imgH="1574640" progId="Equation.3">
                  <p:embed/>
                </p:oleObj>
              </mc:Choice>
              <mc:Fallback>
                <p:oleObj name="Equation" r:id="rId3" imgW="2311200" imgH="1574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1" y="2096132"/>
                        <a:ext cx="6172200" cy="42284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13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Suzy has six 100 point grades in her Math 114 class which are 91, 87, 86, 97, 95, and 84.  Find the mean (average) of Suzy’s grades in Math 114.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68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total scores and divide by the number of scores.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134254"/>
              </p:ext>
            </p:extLst>
          </p:nvPr>
        </p:nvGraphicFramePr>
        <p:xfrm>
          <a:off x="838540" y="2933700"/>
          <a:ext cx="5617823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3" imgW="2425680" imgH="1066680" progId="Equation.3">
                  <p:embed/>
                </p:oleObj>
              </mc:Choice>
              <mc:Fallback>
                <p:oleObj name="Equation" r:id="rId3" imgW="2425680" imgH="10666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540" y="2933700"/>
                        <a:ext cx="5617823" cy="2476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3455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mean of the data set</a:t>
            </a:r>
          </a:p>
          <a:p>
            <a:pPr marL="0" indent="0">
              <a:buNone/>
            </a:pPr>
            <a:r>
              <a:rPr lang="en-US" dirty="0"/>
              <a:t>12, 15, 16, 18, 19, 21, 23, 25, 26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46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sum of total scores and divide by the number of scores.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272836"/>
              </p:ext>
            </p:extLst>
          </p:nvPr>
        </p:nvGraphicFramePr>
        <p:xfrm>
          <a:off x="487363" y="2971800"/>
          <a:ext cx="8321675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3454200" imgH="393480" progId="Equation.3">
                  <p:embed/>
                </p:oleObj>
              </mc:Choice>
              <mc:Fallback>
                <p:oleObj name="Equation" r:id="rId3" imgW="34542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2971800"/>
                        <a:ext cx="8321675" cy="9477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6229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Below is the points scored by Johnny </a:t>
            </a:r>
            <a:r>
              <a:rPr lang="en-US" dirty="0" err="1"/>
              <a:t>Dunksalot</a:t>
            </a:r>
            <a:r>
              <a:rPr lang="en-US" dirty="0"/>
              <a:t> in his first 7 games.  Find the Johnny’s scoring average for his first 7 games.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21, 13, 17, 33, 9, 12, 18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23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to Example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the sum scores and divide by the number of score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9530583"/>
              </p:ext>
            </p:extLst>
          </p:nvPr>
        </p:nvGraphicFramePr>
        <p:xfrm>
          <a:off x="762000" y="2362200"/>
          <a:ext cx="6595910" cy="924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2806560" imgH="393480" progId="Equation.3">
                  <p:embed/>
                </p:oleObj>
              </mc:Choice>
              <mc:Fallback>
                <p:oleObj name="Equation" r:id="rId3" imgW="280656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6595910" cy="92417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449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198</TotalTime>
  <Words>903</Words>
  <Application>Microsoft Office PowerPoint</Application>
  <PresentationFormat>On-screen Show (4:3)</PresentationFormat>
  <Paragraphs>141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Cambria Math</vt:lpstr>
      <vt:lpstr>Times New Roman</vt:lpstr>
      <vt:lpstr>Clarity</vt:lpstr>
      <vt:lpstr>Equation</vt:lpstr>
      <vt:lpstr>Section 3.5  Central Tendency</vt:lpstr>
      <vt:lpstr>Measures of Center</vt:lpstr>
      <vt:lpstr>The Mean (Average)</vt:lpstr>
      <vt:lpstr>Example 1</vt:lpstr>
      <vt:lpstr>Example 1</vt:lpstr>
      <vt:lpstr>Example 2</vt:lpstr>
      <vt:lpstr>Solution to Example 2</vt:lpstr>
      <vt:lpstr>Example 3</vt:lpstr>
      <vt:lpstr>Solution to Example 3</vt:lpstr>
      <vt:lpstr>The Median</vt:lpstr>
      <vt:lpstr>Example 4</vt:lpstr>
      <vt:lpstr>Solution to Example 4</vt:lpstr>
      <vt:lpstr>Example 5</vt:lpstr>
      <vt:lpstr>Solution to Example 5</vt:lpstr>
      <vt:lpstr>Mode</vt:lpstr>
      <vt:lpstr>Example 6</vt:lpstr>
      <vt:lpstr>Solution to Example 6</vt:lpstr>
      <vt:lpstr>Example 7</vt:lpstr>
      <vt:lpstr>Solution to Example 7</vt:lpstr>
      <vt:lpstr>Solution to Example 7</vt:lpstr>
      <vt:lpstr>Example 8</vt:lpstr>
      <vt:lpstr>Solution to Example 8</vt:lpstr>
      <vt:lpstr>Solution to Example 8</vt:lpstr>
    </vt:vector>
  </TitlesOfParts>
  <Company>Radford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3.5  Central Tendency</dc:title>
  <dc:creator>Case, William</dc:creator>
  <cp:lastModifiedBy>Sorensen, Erik</cp:lastModifiedBy>
  <cp:revision>16</cp:revision>
  <dcterms:created xsi:type="dcterms:W3CDTF">2015-05-12T13:15:10Z</dcterms:created>
  <dcterms:modified xsi:type="dcterms:W3CDTF">2020-05-18T16:56:29Z</dcterms:modified>
</cp:coreProperties>
</file>